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8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a:t>Part 3, Lecture</a:t>
            </a:r>
            <a:r>
              <a:rPr lang="en-US" baseline="0" dirty="0"/>
              <a:t> 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3:  Basics of Criminal Law</a:t>
            </a:r>
          </a:p>
          <a:p>
            <a:r>
              <a:rPr lang="en-US" dirty="0"/>
              <a:t>Lecture 3:  Principle of Legality</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a:xfrm>
            <a:off x="457200" y="1447800"/>
            <a:ext cx="8382000" cy="4800600"/>
          </a:xfrm>
        </p:spPr>
        <p:txBody>
          <a:bodyPr>
            <a:normAutofit fontScale="77500" lnSpcReduction="20000"/>
          </a:bodyPr>
          <a:lstStyle/>
          <a:p>
            <a:r>
              <a:rPr lang="en-US" i="1" dirty="0"/>
              <a:t>Keeler v. Superior Court</a:t>
            </a:r>
            <a:r>
              <a:rPr lang="en-US" dirty="0"/>
              <a:t> (Cal. 1970)</a:t>
            </a:r>
          </a:p>
          <a:p>
            <a:r>
              <a:rPr lang="en-US" dirty="0"/>
              <a:t>Holding (cont.)</a:t>
            </a:r>
          </a:p>
          <a:p>
            <a:pPr lvl="1"/>
            <a:r>
              <a:rPr lang="en-US" dirty="0"/>
              <a:t>Given the (clear) lack of inclusion of feticide in the homicide statute, the court concludes it would exceed its power to interpret the statute to include feticide</a:t>
            </a:r>
          </a:p>
          <a:p>
            <a:pPr lvl="1"/>
            <a:r>
              <a:rPr lang="en-US" dirty="0"/>
              <a:t>Doing so would violate the prohibition on </a:t>
            </a:r>
            <a:r>
              <a:rPr lang="en-US" i="1" dirty="0"/>
              <a:t>ex post facto</a:t>
            </a:r>
            <a:r>
              <a:rPr lang="en-US" dirty="0"/>
              <a:t> criminalization</a:t>
            </a:r>
          </a:p>
          <a:p>
            <a:pPr lvl="2"/>
            <a:r>
              <a:rPr lang="en-US" dirty="0"/>
              <a:t>“Penal Code section 6 declares in relevant part that ‘‘No act or omission’’ accomplished after the code has taken effect ‘‘is criminal or punishable, except as prescribed or authorized by this Code, or by some of the statutes which it specifies as continuing in force and as not affected by its provisions, or by some ordinance, municipal, county, or township regulation”” (CB 98)</a:t>
            </a:r>
          </a:p>
          <a:p>
            <a:pPr lvl="2"/>
            <a:r>
              <a:rPr lang="en-US" dirty="0"/>
              <a:t>This section embodies a fundamental principle of our tripartite form of government, i.e., that . . . the power to define crimes and fix penalties is vested exclusively in the legislative branch.  Stated differently, there are no common law crimes in California.”  (CB 98)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Previously Defined Conduct/Rule of Lenity</a:t>
            </a:r>
          </a:p>
        </p:txBody>
      </p:sp>
      <p:sp>
        <p:nvSpPr>
          <p:cNvPr id="3" name="Content Placeholder 2"/>
          <p:cNvSpPr>
            <a:spLocks noGrp="1"/>
          </p:cNvSpPr>
          <p:nvPr>
            <p:ph idx="1"/>
          </p:nvPr>
        </p:nvSpPr>
        <p:spPr/>
        <p:txBody>
          <a:bodyPr>
            <a:normAutofit fontScale="70000" lnSpcReduction="20000"/>
          </a:bodyPr>
          <a:lstStyle/>
          <a:p>
            <a:r>
              <a:rPr lang="en-US" i="1" dirty="0"/>
              <a:t>Keeler v. Superior Court</a:t>
            </a:r>
            <a:r>
              <a:rPr lang="en-US" dirty="0"/>
              <a:t> (Cal. 1970)</a:t>
            </a:r>
          </a:p>
          <a:p>
            <a:r>
              <a:rPr lang="en-US" dirty="0"/>
              <a:t>Holding (cont.)</a:t>
            </a:r>
          </a:p>
          <a:p>
            <a:pPr lvl="1"/>
            <a:r>
              <a:rPr lang="en-US" i="1" dirty="0"/>
              <a:t>Ex post facto</a:t>
            </a:r>
            <a:r>
              <a:rPr lang="en-US" dirty="0"/>
              <a:t> prohibition (continued)</a:t>
            </a:r>
          </a:p>
          <a:p>
            <a:pPr lvl="2"/>
            <a:r>
              <a:rPr lang="en-US" dirty="0"/>
              <a:t>‘‘That the terms of a penal statute creating a new offense must be sufficiently explicit to inform those who are subject to it what conduct on their part will render them liable to its penalties, is a well-recognized requirement, consonant alike with ordinary notions of fair play and the settled rules of law.” (CB 99)</a:t>
            </a:r>
            <a:endParaRPr lang="en-US" i="1" dirty="0"/>
          </a:p>
          <a:p>
            <a:pPr lvl="1"/>
            <a:r>
              <a:rPr lang="en-US" dirty="0"/>
              <a:t>Rule of Lenity</a:t>
            </a:r>
          </a:p>
          <a:p>
            <a:pPr lvl="2"/>
            <a:r>
              <a:rPr lang="en-US" dirty="0"/>
              <a:t>It is the policy of this state to construe a penal statute as favorably to the defendant as its language and the circumstances of its application may reasonably permit” (CB 98)</a:t>
            </a:r>
          </a:p>
          <a:p>
            <a:r>
              <a:rPr lang="en-US" dirty="0"/>
              <a:t>There is much debate in the </a:t>
            </a:r>
            <a:r>
              <a:rPr lang="en-US" i="1" dirty="0"/>
              <a:t>Keeler</a:t>
            </a:r>
            <a:r>
              <a:rPr lang="en-US" dirty="0"/>
              <a:t> opinion about the viability of the fetus, much of which I suggest to you distracted from the controlling legal principles (</a:t>
            </a:r>
            <a:r>
              <a:rPr lang="en-US" i="1" dirty="0"/>
              <a:t>ex post facto</a:t>
            </a:r>
            <a:r>
              <a:rPr lang="en-US" dirty="0"/>
              <a:t> prohibition and Rule of Lenity)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Vagueness</a:t>
            </a:r>
          </a:p>
        </p:txBody>
      </p:sp>
      <p:sp>
        <p:nvSpPr>
          <p:cNvPr id="3" name="Content Placeholder 2"/>
          <p:cNvSpPr>
            <a:spLocks noGrp="1"/>
          </p:cNvSpPr>
          <p:nvPr>
            <p:ph idx="1"/>
          </p:nvPr>
        </p:nvSpPr>
        <p:spPr/>
        <p:txBody>
          <a:bodyPr>
            <a:normAutofit fontScale="77500" lnSpcReduction="20000"/>
          </a:bodyPr>
          <a:lstStyle/>
          <a:p>
            <a:r>
              <a:rPr lang="en-US" i="1" dirty="0"/>
              <a:t>City of Chicago v. Morales</a:t>
            </a:r>
            <a:r>
              <a:rPr lang="en-US" dirty="0"/>
              <a:t> (1999)</a:t>
            </a:r>
          </a:p>
          <a:p>
            <a:r>
              <a:rPr lang="en-US" dirty="0"/>
              <a:t>Background:</a:t>
            </a:r>
          </a:p>
          <a:p>
            <a:pPr lvl="1"/>
            <a:r>
              <a:rPr lang="en-US" dirty="0"/>
              <a:t>Chicago had a history of gang violence and related problems</a:t>
            </a:r>
          </a:p>
          <a:p>
            <a:pPr lvl="1"/>
            <a:r>
              <a:rPr lang="en-US" dirty="0"/>
              <a:t>It passed an ordinance* to address this problem, criminalizing certain activities satisfying four elements:</a:t>
            </a:r>
          </a:p>
          <a:p>
            <a:pPr lvl="2"/>
            <a:r>
              <a:rPr lang="en-US" dirty="0"/>
              <a:t>(1) a police officer reasonably believes 2 or more people present in a “public place” are “criminal gang members”</a:t>
            </a:r>
          </a:p>
          <a:p>
            <a:pPr lvl="2"/>
            <a:r>
              <a:rPr lang="en-US" dirty="0"/>
              <a:t>(2) the persons must be “loitering” (“remaining in any one place with no apparent purpose”)</a:t>
            </a:r>
          </a:p>
          <a:p>
            <a:pPr lvl="2"/>
            <a:r>
              <a:rPr lang="en-US" dirty="0"/>
              <a:t>(3) officer must order “all” persons to disperse “from the area”</a:t>
            </a:r>
          </a:p>
          <a:p>
            <a:pPr lvl="2"/>
            <a:r>
              <a:rPr lang="en-US" dirty="0"/>
              <a:t>(4) (at least) one person must disobey that order</a:t>
            </a:r>
          </a:p>
          <a:p>
            <a:pPr lvl="1"/>
            <a:r>
              <a:rPr lang="en-US" dirty="0"/>
              <a:t>If the first three elements are satisfied, disobeying the order constitutes a crime under the ordinance</a:t>
            </a:r>
          </a:p>
          <a:p>
            <a:pPr lvl="2"/>
            <a:r>
              <a:rPr lang="en-US" dirty="0"/>
              <a:t>* in some jurisdictions, municipalities may have authority delegated to them by the State to pass limited (non-felony) criminal legislation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Vagueness</a:t>
            </a:r>
          </a:p>
        </p:txBody>
      </p:sp>
      <p:sp>
        <p:nvSpPr>
          <p:cNvPr id="3" name="Content Placeholder 2"/>
          <p:cNvSpPr>
            <a:spLocks noGrp="1"/>
          </p:cNvSpPr>
          <p:nvPr>
            <p:ph idx="1"/>
          </p:nvPr>
        </p:nvSpPr>
        <p:spPr/>
        <p:txBody>
          <a:bodyPr>
            <a:normAutofit fontScale="92500" lnSpcReduction="10000"/>
          </a:bodyPr>
          <a:lstStyle/>
          <a:p>
            <a:r>
              <a:rPr lang="en-US" i="1" dirty="0"/>
              <a:t>City of Chicago v. Morales</a:t>
            </a:r>
            <a:r>
              <a:rPr lang="en-US" dirty="0"/>
              <a:t> (1999)</a:t>
            </a:r>
          </a:p>
          <a:p>
            <a:r>
              <a:rPr lang="en-US" dirty="0"/>
              <a:t>Background (cont.)</a:t>
            </a:r>
          </a:p>
          <a:p>
            <a:pPr lvl="1"/>
            <a:r>
              <a:rPr lang="en-US" dirty="0"/>
              <a:t>Δ convicted for violation of the ordinance</a:t>
            </a:r>
          </a:p>
          <a:p>
            <a:r>
              <a:rPr lang="en-US" dirty="0"/>
              <a:t>Issue:  is the ordinance sufficiently clear (i.e., not vague) so as to provide adequate notice for the purposes of the Principle of Legality?</a:t>
            </a:r>
          </a:p>
          <a:p>
            <a:r>
              <a:rPr lang="en-US" dirty="0"/>
              <a:t>Holding:  no, it is not sufficiently clear and delegates too much discretion for interpreting basic policy choices to the enforcing officials (e.g., police)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Vagueness</a:t>
            </a:r>
          </a:p>
        </p:txBody>
      </p:sp>
      <p:sp>
        <p:nvSpPr>
          <p:cNvPr id="3" name="Content Placeholder 2"/>
          <p:cNvSpPr>
            <a:spLocks noGrp="1"/>
          </p:cNvSpPr>
          <p:nvPr>
            <p:ph idx="1"/>
          </p:nvPr>
        </p:nvSpPr>
        <p:spPr/>
        <p:txBody>
          <a:bodyPr>
            <a:normAutofit fontScale="77500" lnSpcReduction="20000"/>
          </a:bodyPr>
          <a:lstStyle/>
          <a:p>
            <a:r>
              <a:rPr lang="en-US" i="1" dirty="0"/>
              <a:t>City of Chicago v. Morales</a:t>
            </a:r>
            <a:r>
              <a:rPr lang="en-US" dirty="0"/>
              <a:t> (1999)</a:t>
            </a:r>
          </a:p>
          <a:p>
            <a:r>
              <a:rPr lang="en-US" dirty="0"/>
              <a:t>Holding (cont.)</a:t>
            </a:r>
          </a:p>
          <a:p>
            <a:pPr lvl="1"/>
            <a:r>
              <a:rPr lang="en-US" dirty="0"/>
              <a:t>Two reasons vagueness may invalidate a statute:</a:t>
            </a:r>
          </a:p>
          <a:p>
            <a:pPr lvl="2"/>
            <a:r>
              <a:rPr lang="en-US" dirty="0"/>
              <a:t>(1) failure to provide adequate notice of what constitutes criminal conduct; or</a:t>
            </a:r>
          </a:p>
          <a:p>
            <a:pPr lvl="2"/>
            <a:r>
              <a:rPr lang="en-US" dirty="0"/>
              <a:t>(2) encouragement of arbitrary or discriminatory enforcement</a:t>
            </a:r>
          </a:p>
          <a:p>
            <a:pPr lvl="1"/>
            <a:r>
              <a:rPr lang="en-US" dirty="0"/>
              <a:t>“In our judgment . . . the ordinance does not provide sufficiently specific limits on the enforcement discretion of the police ‘to meet constitutional standards for definiteness and clarity.’” (CB 117)</a:t>
            </a:r>
          </a:p>
          <a:p>
            <a:pPr lvl="1"/>
            <a:r>
              <a:rPr lang="en-US" dirty="0"/>
              <a:t>“in this instance the city has enacted an ordinance that affords too much discretion to the police and too little notice to citizens who wish to use the public streets.”  (CB 117)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 of Legality</a:t>
            </a:r>
          </a:p>
        </p:txBody>
      </p:sp>
      <p:sp>
        <p:nvSpPr>
          <p:cNvPr id="3" name="Content Placeholder 2"/>
          <p:cNvSpPr>
            <a:spLocks noGrp="1"/>
          </p:cNvSpPr>
          <p:nvPr>
            <p:ph idx="1"/>
          </p:nvPr>
        </p:nvSpPr>
        <p:spPr>
          <a:xfrm>
            <a:off x="228600" y="1295400"/>
            <a:ext cx="8763000" cy="5105400"/>
          </a:xfrm>
        </p:spPr>
        <p:txBody>
          <a:bodyPr>
            <a:normAutofit fontScale="92500" lnSpcReduction="20000"/>
          </a:bodyPr>
          <a:lstStyle/>
          <a:p>
            <a:r>
              <a:rPr lang="en-US" dirty="0"/>
              <a:t>“</a:t>
            </a:r>
            <a:r>
              <a:rPr lang="en-US" i="1" dirty="0" err="1"/>
              <a:t>nullum</a:t>
            </a:r>
            <a:r>
              <a:rPr lang="en-US" i="1" dirty="0"/>
              <a:t> </a:t>
            </a:r>
            <a:r>
              <a:rPr lang="en-US" i="1" dirty="0" err="1"/>
              <a:t>crimen</a:t>
            </a:r>
            <a:r>
              <a:rPr lang="en-US" i="1" dirty="0"/>
              <a:t> sine </a:t>
            </a:r>
            <a:r>
              <a:rPr lang="en-US" i="1" dirty="0" err="1"/>
              <a:t>lege</a:t>
            </a:r>
            <a:r>
              <a:rPr lang="en-US" i="1" dirty="0"/>
              <a:t>, </a:t>
            </a:r>
            <a:r>
              <a:rPr lang="en-US" i="1" dirty="0" err="1"/>
              <a:t>nulla</a:t>
            </a:r>
            <a:r>
              <a:rPr lang="en-US" i="1" dirty="0"/>
              <a:t> </a:t>
            </a:r>
            <a:r>
              <a:rPr lang="en-US" i="1" dirty="0" err="1"/>
              <a:t>poena</a:t>
            </a:r>
            <a:r>
              <a:rPr lang="en-US" i="1" dirty="0"/>
              <a:t> sine </a:t>
            </a:r>
            <a:r>
              <a:rPr lang="en-US" i="1" dirty="0" err="1"/>
              <a:t>lege</a:t>
            </a:r>
            <a:r>
              <a:rPr lang="en-US" dirty="0"/>
              <a:t>”</a:t>
            </a:r>
          </a:p>
          <a:p>
            <a:pPr lvl="1"/>
            <a:r>
              <a:rPr lang="en-US" dirty="0"/>
              <a:t>“no crime without law, no punishment without law”</a:t>
            </a:r>
          </a:p>
          <a:p>
            <a:r>
              <a:rPr lang="en-US" dirty="0"/>
              <a:t>Prohibition on retroactive criminalization considered a primary principle of U.S. criminal law</a:t>
            </a:r>
          </a:p>
          <a:p>
            <a:r>
              <a:rPr lang="en-US" dirty="0"/>
              <a:t>Three key elements:</a:t>
            </a:r>
          </a:p>
          <a:p>
            <a:pPr lvl="1"/>
            <a:r>
              <a:rPr lang="en-US" dirty="0"/>
              <a:t>(1) criminal statutes should be understandable to reasonable law-abiding persons (“Previously Defined Conduct”)</a:t>
            </a:r>
          </a:p>
          <a:p>
            <a:pPr lvl="1"/>
            <a:r>
              <a:rPr lang="en-US" dirty="0"/>
              <a:t>(2) criminal statutes should be designed so they do not delegate basic policy matters for resolution on </a:t>
            </a:r>
            <a:r>
              <a:rPr lang="en-US" i="1" dirty="0"/>
              <a:t>ad hoc</a:t>
            </a:r>
            <a:r>
              <a:rPr lang="en-US" dirty="0"/>
              <a:t> or subjective basis (“Vagueness”)</a:t>
            </a:r>
          </a:p>
          <a:p>
            <a:pPr lvl="1"/>
            <a:r>
              <a:rPr lang="en-US" dirty="0"/>
              <a:t>(3) judicial interpretation of ambiguity should favor the defendant/accused (“Rule of Lenity”)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p:txBody>
          <a:bodyPr>
            <a:normAutofit fontScale="92500" lnSpcReduction="20000"/>
          </a:bodyPr>
          <a:lstStyle/>
          <a:p>
            <a:r>
              <a:rPr lang="en-US" dirty="0"/>
              <a:t>This is a </a:t>
            </a:r>
            <a:r>
              <a:rPr lang="en-US" u="sng" dirty="0"/>
              <a:t>thought exercise</a:t>
            </a:r>
            <a:r>
              <a:rPr lang="en-US" dirty="0"/>
              <a:t> case – consider whether it was rightly decided.</a:t>
            </a:r>
          </a:p>
          <a:p>
            <a:r>
              <a:rPr lang="en-US" i="1" dirty="0"/>
              <a:t>Commonwealth v. </a:t>
            </a:r>
            <a:r>
              <a:rPr lang="en-US" i="1" dirty="0" err="1"/>
              <a:t>Mochan</a:t>
            </a:r>
            <a:r>
              <a:rPr lang="en-US" dirty="0"/>
              <a:t> (Super. Ct. Pa. 1955)</a:t>
            </a:r>
          </a:p>
          <a:p>
            <a:pPr lvl="1"/>
            <a:r>
              <a:rPr lang="en-US" dirty="0"/>
              <a:t>Background:</a:t>
            </a:r>
          </a:p>
          <a:p>
            <a:pPr lvl="2"/>
            <a:r>
              <a:rPr lang="en-US" dirty="0"/>
              <a:t>Δ charged with various forms of harassment which were not specifically criminalized by statute</a:t>
            </a:r>
          </a:p>
          <a:p>
            <a:pPr lvl="3"/>
            <a:r>
              <a:rPr lang="en-US" dirty="0"/>
              <a:t>These forms of harassment were, traditionally, criminal under Pennsylvania’s historical common law tradition</a:t>
            </a:r>
          </a:p>
          <a:p>
            <a:pPr lvl="2"/>
            <a:r>
              <a:rPr lang="en-US" dirty="0"/>
              <a:t>There </a:t>
            </a:r>
            <a:r>
              <a:rPr lang="en-US" u="sng" dirty="0"/>
              <a:t>was</a:t>
            </a:r>
            <a:r>
              <a:rPr lang="en-US" dirty="0"/>
              <a:t> a Pennsylvania statute criminalizing ‘‘[e]very offense . . . punishable either by the statutes or common law of this Commonwealth and not specifically provided for by this Act . . . shall continue to be an offense punishable as heretofore.’’ (CB 93)</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p:txBody>
          <a:bodyPr>
            <a:normAutofit lnSpcReduction="10000"/>
          </a:bodyPr>
          <a:lstStyle/>
          <a:p>
            <a:r>
              <a:rPr lang="en-US" i="1" dirty="0"/>
              <a:t>Commonwealth v. </a:t>
            </a:r>
            <a:r>
              <a:rPr lang="en-US" i="1" dirty="0" err="1"/>
              <a:t>Mochan</a:t>
            </a:r>
            <a:r>
              <a:rPr lang="en-US" dirty="0"/>
              <a:t> (cont.)</a:t>
            </a:r>
          </a:p>
          <a:p>
            <a:pPr lvl="1"/>
            <a:r>
              <a:rPr lang="en-US" dirty="0"/>
              <a:t>Issue:  does the lack of specific statutory definition of the alleged crimes preclude a conviction by violating the “previously defined conduct” requirement of principle of legality?</a:t>
            </a:r>
          </a:p>
          <a:p>
            <a:pPr lvl="1"/>
            <a:r>
              <a:rPr lang="en-US" dirty="0"/>
              <a:t>Holding:  no, it does </a:t>
            </a:r>
            <a:r>
              <a:rPr lang="en-US" u="sng" dirty="0"/>
              <a:t>not</a:t>
            </a:r>
            <a:r>
              <a:rPr lang="en-US" dirty="0"/>
              <a:t> violate the principle of legality</a:t>
            </a:r>
          </a:p>
          <a:p>
            <a:pPr lvl="2"/>
            <a:r>
              <a:rPr lang="en-US" dirty="0"/>
              <a:t>The court reasoned that the common law is broad with respect to misdemeanors, and “[w]</a:t>
            </a:r>
            <a:r>
              <a:rPr lang="en-US" dirty="0" err="1"/>
              <a:t>hatever</a:t>
            </a:r>
            <a:r>
              <a:rPr lang="en-US" dirty="0"/>
              <a:t> openly outrages decency and is injurious to public morals is a misdemeanor at common law.”  (CB 93)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a:xfrm>
            <a:off x="457200" y="1295400"/>
            <a:ext cx="8229600" cy="5105400"/>
          </a:xfrm>
        </p:spPr>
        <p:txBody>
          <a:bodyPr>
            <a:normAutofit/>
          </a:bodyPr>
          <a:lstStyle/>
          <a:p>
            <a:r>
              <a:rPr lang="en-US" i="1" dirty="0"/>
              <a:t>Commonwealth v. </a:t>
            </a:r>
            <a:r>
              <a:rPr lang="en-US" i="1" dirty="0" err="1"/>
              <a:t>Mochan</a:t>
            </a:r>
            <a:r>
              <a:rPr lang="en-US" i="1" dirty="0"/>
              <a:t> </a:t>
            </a:r>
            <a:r>
              <a:rPr lang="en-US" dirty="0"/>
              <a:t>(cont.)</a:t>
            </a:r>
          </a:p>
          <a:p>
            <a:pPr lvl="1"/>
            <a:r>
              <a:rPr lang="en-US" dirty="0"/>
              <a:t>Dissent:</a:t>
            </a:r>
          </a:p>
          <a:p>
            <a:pPr lvl="2"/>
            <a:r>
              <a:rPr lang="en-US" dirty="0"/>
              <a:t>Judge Woodside dissented on the ground that the conduct was not previously criminalized by statute</a:t>
            </a:r>
          </a:p>
          <a:p>
            <a:pPr lvl="3"/>
            <a:r>
              <a:rPr lang="en-US" dirty="0"/>
              <a:t>The majority is declaring something to be a crime which was never before known to be a crime in this Commonwealth.” (CB 94)</a:t>
            </a:r>
          </a:p>
          <a:p>
            <a:pPr lvl="2"/>
            <a:r>
              <a:rPr lang="en-US" dirty="0"/>
              <a:t>Notes the majority uses the application of general principles which allow the courts to determine what is a crime</a:t>
            </a:r>
          </a:p>
          <a:p>
            <a:pPr lvl="3"/>
            <a:r>
              <a:rPr lang="en-US" dirty="0"/>
              <a:t>Finds this unconstitutional:  “Under the division of powers in our constitution it is for the legislature to determine what ‘’injures or tends to injure the public.’” (CB 94)</a:t>
            </a:r>
          </a:p>
          <a:p>
            <a:endParaRPr lang="en-US" dirty="0"/>
          </a:p>
          <a:p>
            <a:pPr lvl="2"/>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p:txBody>
          <a:bodyPr>
            <a:normAutofit lnSpcReduction="10000"/>
          </a:bodyPr>
          <a:lstStyle/>
          <a:p>
            <a:r>
              <a:rPr lang="en-US" i="1" dirty="0"/>
              <a:t>Commonwealth v. </a:t>
            </a:r>
            <a:r>
              <a:rPr lang="en-US" i="1" dirty="0" err="1"/>
              <a:t>Mochan</a:t>
            </a:r>
            <a:r>
              <a:rPr lang="en-US" i="1" dirty="0"/>
              <a:t> </a:t>
            </a:r>
            <a:r>
              <a:rPr lang="en-US" dirty="0"/>
              <a:t>(cont.)</a:t>
            </a:r>
          </a:p>
          <a:p>
            <a:pPr lvl="1"/>
            <a:r>
              <a:rPr lang="en-US" dirty="0"/>
              <a:t>Consider the following language from the Majority:</a:t>
            </a:r>
          </a:p>
          <a:p>
            <a:pPr lvl="2"/>
            <a:r>
              <a:rPr lang="en-US" dirty="0"/>
              <a:t>“as early as </a:t>
            </a:r>
            <a:r>
              <a:rPr lang="en-US" dirty="0" err="1"/>
              <a:t>Updegraph</a:t>
            </a:r>
            <a:r>
              <a:rPr lang="en-US" dirty="0"/>
              <a:t> v. Commonwealth . . . it was held that Christianity is a part of the common law and maliciously to vilify the Christian religion is an indictable offense.” (CB 93)</a:t>
            </a:r>
          </a:p>
          <a:p>
            <a:pPr lvl="2"/>
            <a:r>
              <a:rPr lang="en-US" dirty="0"/>
              <a:t>Why might this reasoning be Unconstitutional?</a:t>
            </a:r>
          </a:p>
          <a:p>
            <a:r>
              <a:rPr lang="en-US" dirty="0"/>
              <a:t>Consider:  does the court’s (majority) decision in </a:t>
            </a:r>
            <a:r>
              <a:rPr lang="en-US" i="1" dirty="0" err="1"/>
              <a:t>Mochan</a:t>
            </a:r>
            <a:r>
              <a:rPr lang="en-US" dirty="0"/>
              <a:t> violate the principle of legality?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p:txBody>
          <a:bodyPr>
            <a:normAutofit lnSpcReduction="10000"/>
          </a:bodyPr>
          <a:lstStyle/>
          <a:p>
            <a:r>
              <a:rPr lang="en-US" i="1" dirty="0"/>
              <a:t>Keeler v. Superior Court</a:t>
            </a:r>
            <a:r>
              <a:rPr lang="en-US" dirty="0"/>
              <a:t> (Cal. 1970)</a:t>
            </a:r>
          </a:p>
          <a:p>
            <a:r>
              <a:rPr lang="en-US" dirty="0"/>
              <a:t>Background:  Δ was convicted of murder for the killing of a woman’s unborn fetus</a:t>
            </a:r>
          </a:p>
          <a:p>
            <a:pPr lvl="1"/>
            <a:r>
              <a:rPr lang="en-US" dirty="0"/>
              <a:t>Cal. Penal Code § 187:  “Murder is the unlawful killing of a human being, with malice aforethought.”  (CB 97 – </a:t>
            </a:r>
            <a:r>
              <a:rPr lang="en-US" i="1" dirty="0"/>
              <a:t>note, this is the CL definition of murder</a:t>
            </a:r>
            <a:r>
              <a:rPr lang="en-US" dirty="0"/>
              <a:t>)</a:t>
            </a:r>
          </a:p>
          <a:p>
            <a:pPr lvl="1"/>
            <a:r>
              <a:rPr lang="en-US" dirty="0"/>
              <a:t>Δ appealed on the basis that an unborn fetus, regardless of viability, was not a “human being” within the meaning of the murder statute</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p:txBody>
          <a:bodyPr>
            <a:normAutofit fontScale="92500" lnSpcReduction="10000"/>
          </a:bodyPr>
          <a:lstStyle/>
          <a:p>
            <a:r>
              <a:rPr lang="en-US" i="1" dirty="0"/>
              <a:t>Keeler v. Superior Court</a:t>
            </a:r>
            <a:r>
              <a:rPr lang="en-US" dirty="0"/>
              <a:t> (Cal. 1970)</a:t>
            </a:r>
          </a:p>
          <a:p>
            <a:r>
              <a:rPr lang="en-US" dirty="0"/>
              <a:t>Issue:  Where there is ambiguity as to the statute, can the (trial) court interpret it to include an unborn fetus within the definition of “human being?”</a:t>
            </a:r>
          </a:p>
          <a:p>
            <a:pPr lvl="1"/>
            <a:r>
              <a:rPr lang="en-US" dirty="0"/>
              <a:t>This raises two questions:</a:t>
            </a:r>
          </a:p>
          <a:p>
            <a:pPr lvl="2"/>
            <a:r>
              <a:rPr lang="en-US" dirty="0"/>
              <a:t>(1) primarily: the issue of previously defined conduct;</a:t>
            </a:r>
          </a:p>
          <a:p>
            <a:pPr lvl="2"/>
            <a:r>
              <a:rPr lang="en-US" dirty="0"/>
              <a:t>(2) secondary issue – application of the Rule of Lenity</a:t>
            </a:r>
          </a:p>
          <a:p>
            <a:r>
              <a:rPr lang="en-US" dirty="0"/>
              <a:t>Although vigorously debated, the viability of the fetus ultimately is </a:t>
            </a:r>
            <a:r>
              <a:rPr lang="en-US" u="sng" dirty="0"/>
              <a:t>not</a:t>
            </a:r>
            <a:r>
              <a:rPr lang="en-US" dirty="0"/>
              <a:t> a relevant issue – </a:t>
            </a:r>
            <a:r>
              <a:rPr lang="en-US" b="1" dirty="0"/>
              <a:t>why?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Defined Conduct</a:t>
            </a:r>
          </a:p>
        </p:txBody>
      </p:sp>
      <p:sp>
        <p:nvSpPr>
          <p:cNvPr id="3" name="Content Placeholder 2"/>
          <p:cNvSpPr>
            <a:spLocks noGrp="1"/>
          </p:cNvSpPr>
          <p:nvPr>
            <p:ph idx="1"/>
          </p:nvPr>
        </p:nvSpPr>
        <p:spPr/>
        <p:txBody>
          <a:bodyPr>
            <a:normAutofit fontScale="92500" lnSpcReduction="20000"/>
          </a:bodyPr>
          <a:lstStyle/>
          <a:p>
            <a:r>
              <a:rPr lang="en-US" i="1" dirty="0"/>
              <a:t>Keeler v. Superior Court</a:t>
            </a:r>
            <a:r>
              <a:rPr lang="en-US" dirty="0"/>
              <a:t> (Cal. 1970)</a:t>
            </a:r>
          </a:p>
          <a:p>
            <a:r>
              <a:rPr lang="en-US" dirty="0"/>
              <a:t>Holding:  the (trial) court </a:t>
            </a:r>
            <a:r>
              <a:rPr lang="en-US" i="1" dirty="0"/>
              <a:t>cannot</a:t>
            </a:r>
            <a:r>
              <a:rPr lang="en-US" dirty="0"/>
              <a:t> include an unborn fetus in the definition of a “human being”</a:t>
            </a:r>
          </a:p>
          <a:p>
            <a:pPr lvl="1"/>
            <a:r>
              <a:rPr lang="en-US" dirty="0"/>
              <a:t>The (Cal. Supreme) court examines the intent of the (state) legislature at the time it adopted the homicide statute</a:t>
            </a:r>
          </a:p>
          <a:p>
            <a:pPr lvl="2"/>
            <a:r>
              <a:rPr lang="en-US" dirty="0"/>
              <a:t>“From that inquiry it appears that by the year 1850—the date with which we are concerned—an infant could not be the subject of homicide at common law unless it had been born alive.” (CB 97)</a:t>
            </a:r>
          </a:p>
          <a:p>
            <a:pPr lvl="1"/>
            <a:r>
              <a:rPr lang="en-US" dirty="0"/>
              <a:t>Based on this analysis, the court concludes that the legislature </a:t>
            </a:r>
            <a:r>
              <a:rPr lang="en-US" i="1" dirty="0"/>
              <a:t>did not</a:t>
            </a:r>
            <a:r>
              <a:rPr lang="en-US" dirty="0"/>
              <a:t> intend to include feticide in the statute</a:t>
            </a:r>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4277</TotalTime>
  <Words>1520</Words>
  <Application>Microsoft Office PowerPoint</Application>
  <PresentationFormat>On-screen Show (4:3)</PresentationFormat>
  <Paragraphs>94</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Criminal Law</vt:lpstr>
      <vt:lpstr>Criminal Law</vt:lpstr>
      <vt:lpstr>Principle of Legality</vt:lpstr>
      <vt:lpstr>Previously Defined Conduct</vt:lpstr>
      <vt:lpstr>Previously Defined Conduct</vt:lpstr>
      <vt:lpstr>Previously Defined Conduct</vt:lpstr>
      <vt:lpstr>Previously Defined Conduct</vt:lpstr>
      <vt:lpstr>Previously Defined Conduct</vt:lpstr>
      <vt:lpstr>Previously Defined Conduct</vt:lpstr>
      <vt:lpstr>Previously Defined Conduct</vt:lpstr>
      <vt:lpstr>Previously Defined Conduct</vt:lpstr>
      <vt:lpstr>Previously Defined Conduct/Rule of Lenity</vt:lpstr>
      <vt:lpstr>Vagueness</vt:lpstr>
      <vt:lpstr>Vagueness</vt:lpstr>
      <vt:lpstr>Vagueness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133</cp:revision>
  <dcterms:created xsi:type="dcterms:W3CDTF">2015-12-09T04:26:39Z</dcterms:created>
  <dcterms:modified xsi:type="dcterms:W3CDTF">2023-07-12T10:44:14Z</dcterms:modified>
</cp:coreProperties>
</file>